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ial" panose="020B0604020202020204" pitchFamily="34" charset="0"/>
      <p:regular r:id="rId13"/>
    </p:embeddedFont>
    <p:embeddedFont>
      <p:font typeface="Arial Bold" panose="020B0704020202020204" pitchFamily="34" charset="0"/>
      <p:regular r:id="rId14"/>
      <p:bold r:id="rId15"/>
    </p:embeddedFont>
    <p:embeddedFont>
      <p:font typeface="Arial Bold Italics" panose="020B0604020202020204" charset="0"/>
      <p:regular r:id="rId16"/>
    </p:embeddedFont>
    <p:embeddedFont>
      <p:font typeface="Arial Italics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77791" autoAdjust="0"/>
  </p:normalViewPr>
  <p:slideViewPr>
    <p:cSldViewPr>
      <p:cViewPr varScale="1">
        <p:scale>
          <a:sx n="46" d="100"/>
          <a:sy n="46" d="100"/>
        </p:scale>
        <p:origin x="1661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04.10.2025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D0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722528" y="2623715"/>
            <a:ext cx="9445526" cy="2715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i="1">
                <a:solidFill>
                  <a:srgbClr val="0C0D0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Cab Booking System Analytics Dashboard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80316" y="5899845"/>
            <a:ext cx="9445526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Comprehensive data insights for strategic decision-making in cab operations, covering customer behavior, driver performance, revenue trends, and operational efficiency metrics.</a:t>
            </a: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0" y="0"/>
            <a:ext cx="7124731" cy="10149840"/>
            <a:chOff x="0" y="0"/>
            <a:chExt cx="9499642" cy="1353312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499600" cy="13533120"/>
            </a:xfrm>
            <a:custGeom>
              <a:avLst/>
              <a:gdLst/>
              <a:ahLst/>
              <a:cxnLst/>
              <a:rect l="l" t="t" r="r" b="b"/>
              <a:pathLst>
                <a:path w="9499600" h="13533120">
                  <a:moveTo>
                    <a:pt x="0" y="0"/>
                  </a:moveTo>
                  <a:lnTo>
                    <a:pt x="9499600" y="0"/>
                  </a:lnTo>
                  <a:lnTo>
                    <a:pt x="9499600" y="13533120"/>
                  </a:lnTo>
                  <a:lnTo>
                    <a:pt x="0" y="135331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8814" r="-288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D0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430000" y="14957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69292" y="1269950"/>
            <a:ext cx="9790659" cy="715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74"/>
              </a:lnSpc>
            </a:pPr>
            <a:r>
              <a:rPr lang="en-US" sz="4312" b="1" i="1">
                <a:solidFill>
                  <a:srgbClr val="0C0D0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Strategic Recommendations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69292" y="2229296"/>
            <a:ext cx="219670" cy="308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dirty="0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69292" y="2660005"/>
            <a:ext cx="9891415" cy="28575"/>
            <a:chOff x="0" y="0"/>
            <a:chExt cx="13188553" cy="381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188569" cy="38100"/>
            </a:xfrm>
            <a:custGeom>
              <a:avLst/>
              <a:gdLst/>
              <a:ahLst/>
              <a:cxnLst/>
              <a:rect l="l" t="t" r="r" b="b"/>
              <a:pathLst>
                <a:path w="13188569" h="38100">
                  <a:moveTo>
                    <a:pt x="0" y="0"/>
                  </a:moveTo>
                  <a:lnTo>
                    <a:pt x="13188569" y="0"/>
                  </a:lnTo>
                  <a:lnTo>
                    <a:pt x="13188569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C8CAC1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69292" y="2807940"/>
            <a:ext cx="4973688" cy="362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Driver Quality Enhancement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69292" y="3216474"/>
            <a:ext cx="9891415" cy="437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Implement immediate training programs for low-rated drivers and establish performance monitoring systems.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69292" y="3952577"/>
            <a:ext cx="219670" cy="308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dirty="0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69292" y="4383286"/>
            <a:ext cx="9891415" cy="28575"/>
            <a:chOff x="0" y="0"/>
            <a:chExt cx="13188553" cy="381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188569" cy="38100"/>
            </a:xfrm>
            <a:custGeom>
              <a:avLst/>
              <a:gdLst/>
              <a:ahLst/>
              <a:cxnLst/>
              <a:rect l="l" t="t" r="r" b="b"/>
              <a:pathLst>
                <a:path w="13188569" h="38100">
                  <a:moveTo>
                    <a:pt x="0" y="0"/>
                  </a:moveTo>
                  <a:lnTo>
                    <a:pt x="13188569" y="0"/>
                  </a:lnTo>
                  <a:lnTo>
                    <a:pt x="13188569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C8CAC1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769292" y="4531221"/>
            <a:ext cx="4106764" cy="362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Operational Efficiency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69292" y="4939754"/>
            <a:ext cx="9891415" cy="437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Reduce waiting times in Chennai and Dwarka through strategic driver positioning and demand forecasting.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69292" y="5675859"/>
            <a:ext cx="219670" cy="308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dirty="0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769292" y="6106566"/>
            <a:ext cx="9891415" cy="28575"/>
            <a:chOff x="0" y="0"/>
            <a:chExt cx="13188553" cy="381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3188569" cy="38100"/>
            </a:xfrm>
            <a:custGeom>
              <a:avLst/>
              <a:gdLst/>
              <a:ahLst/>
              <a:cxnLst/>
              <a:rect l="l" t="t" r="r" b="b"/>
              <a:pathLst>
                <a:path w="13188569" h="38100">
                  <a:moveTo>
                    <a:pt x="0" y="0"/>
                  </a:moveTo>
                  <a:lnTo>
                    <a:pt x="13188569" y="0"/>
                  </a:lnTo>
                  <a:lnTo>
                    <a:pt x="13188569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C8CAC1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769292" y="6254502"/>
            <a:ext cx="3482876" cy="362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Customer Retention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69292" y="6663035"/>
            <a:ext cx="9891415" cy="437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Launch targeted retention campaigns for at-risk customers and address service quality concerns proactively.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69292" y="7399139"/>
            <a:ext cx="219670" cy="308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dirty="0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769292" y="7829847"/>
            <a:ext cx="9891415" cy="28575"/>
            <a:chOff x="0" y="0"/>
            <a:chExt cx="13188553" cy="381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3188569" cy="38100"/>
            </a:xfrm>
            <a:custGeom>
              <a:avLst/>
              <a:gdLst/>
              <a:ahLst/>
              <a:cxnLst/>
              <a:rect l="l" t="t" r="r" b="b"/>
              <a:pathLst>
                <a:path w="13188569" h="38100">
                  <a:moveTo>
                    <a:pt x="0" y="0"/>
                  </a:moveTo>
                  <a:lnTo>
                    <a:pt x="13188569" y="0"/>
                  </a:lnTo>
                  <a:lnTo>
                    <a:pt x="13188569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C8CAC1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769292" y="7977782"/>
            <a:ext cx="3834110" cy="362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Revenue Optimization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69292" y="8386316"/>
            <a:ext cx="9891415" cy="437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Capitalize on long-distance trip dominance (84% revenue share) and expand premium SUV offerings.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D0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-315827" y="739722"/>
            <a:ext cx="19100130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 b="1" i="1">
                <a:solidFill>
                  <a:srgbClr val="0C0D0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Executive Overview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2512205"/>
            <a:ext cx="12629940" cy="2227122"/>
            <a:chOff x="0" y="0"/>
            <a:chExt cx="16839920" cy="29694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839946" cy="2969514"/>
            </a:xfrm>
            <a:custGeom>
              <a:avLst/>
              <a:gdLst/>
              <a:ahLst/>
              <a:cxnLst/>
              <a:rect l="l" t="t" r="r" b="b"/>
              <a:pathLst>
                <a:path w="16839946" h="2969514">
                  <a:moveTo>
                    <a:pt x="16731487" y="0"/>
                  </a:moveTo>
                  <a:lnTo>
                    <a:pt x="108458" y="0"/>
                  </a:lnTo>
                  <a:lnTo>
                    <a:pt x="92456" y="889"/>
                  </a:lnTo>
                  <a:lnTo>
                    <a:pt x="0" y="30607"/>
                  </a:lnTo>
                  <a:lnTo>
                    <a:pt x="0" y="2934208"/>
                  </a:lnTo>
                  <a:lnTo>
                    <a:pt x="0" y="2938907"/>
                  </a:lnTo>
                  <a:lnTo>
                    <a:pt x="108458" y="2969514"/>
                  </a:lnTo>
                  <a:lnTo>
                    <a:pt x="16731489" y="2969514"/>
                  </a:lnTo>
                  <a:lnTo>
                    <a:pt x="16839946" y="2938907"/>
                  </a:lnTo>
                  <a:lnTo>
                    <a:pt x="16839946" y="30607"/>
                  </a:lnTo>
                  <a:lnTo>
                    <a:pt x="16747489" y="889"/>
                  </a:lnTo>
                  <a:lnTo>
                    <a:pt x="16731487" y="0"/>
                  </a:lnTo>
                  <a:close/>
                </a:path>
              </a:pathLst>
            </a:custGeom>
            <a:solidFill>
              <a:srgbClr val="FAF9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0"/>
              <a:ext cx="16839920" cy="3159997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ctr">
                <a:lnSpc>
                  <a:spcPts val="5400"/>
                </a:lnSpc>
              </a:pPr>
              <a:r>
                <a:rPr lang="en-US" sz="3000" b="1" i="1" spc="-75">
                  <a:solidFill>
                    <a:srgbClr val="000000"/>
                  </a:solidFill>
                  <a:latin typeface="Arial Bold Italics"/>
                  <a:ea typeface="Arial Bold Italics"/>
                  <a:cs typeface="Arial Bold Italics"/>
                  <a:sym typeface="Arial Bold Italics"/>
                </a:rPr>
                <a:t>  REVENUE GROWTH</a:t>
              </a:r>
            </a:p>
            <a:p>
              <a:pPr algn="l">
                <a:lnSpc>
                  <a:spcPts val="2699"/>
                </a:lnSpc>
              </a:pPr>
              <a:endParaRPr lang="en-US" sz="3000" b="1" i="1" spc="-75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endParaRPr>
            </a:p>
            <a:p>
              <a:pPr algn="l">
                <a:lnSpc>
                  <a:spcPts val="3561"/>
                </a:lnSpc>
              </a:pPr>
              <a:r>
                <a:rPr lang="en-US" sz="2249" i="1" spc="-106">
                  <a:solidFill>
                    <a:srgbClr val="000000"/>
                  </a:solidFill>
                  <a:latin typeface="Arial Italics"/>
                  <a:ea typeface="Arial Italics"/>
                  <a:cs typeface="Arial Italics"/>
                  <a:sym typeface="Arial Italics"/>
                </a:rPr>
                <a:t>  ₹380 to ₹17,590 monthly progression demonstrates strong market expansion and customer adoption.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4336" y="5280689"/>
            <a:ext cx="12629940" cy="1863775"/>
            <a:chOff x="0" y="0"/>
            <a:chExt cx="16839920" cy="24850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6839946" cy="2485009"/>
            </a:xfrm>
            <a:custGeom>
              <a:avLst/>
              <a:gdLst/>
              <a:ahLst/>
              <a:cxnLst/>
              <a:rect l="l" t="t" r="r" b="b"/>
              <a:pathLst>
                <a:path w="16839946" h="2485009">
                  <a:moveTo>
                    <a:pt x="16731487" y="0"/>
                  </a:moveTo>
                  <a:lnTo>
                    <a:pt x="108458" y="0"/>
                  </a:lnTo>
                  <a:lnTo>
                    <a:pt x="92456" y="762"/>
                  </a:lnTo>
                  <a:lnTo>
                    <a:pt x="0" y="25654"/>
                  </a:lnTo>
                  <a:lnTo>
                    <a:pt x="0" y="2455418"/>
                  </a:lnTo>
                  <a:lnTo>
                    <a:pt x="0" y="2459355"/>
                  </a:lnTo>
                  <a:lnTo>
                    <a:pt x="108458" y="2485009"/>
                  </a:lnTo>
                  <a:lnTo>
                    <a:pt x="16731487" y="2485009"/>
                  </a:lnTo>
                  <a:lnTo>
                    <a:pt x="16839946" y="2459355"/>
                  </a:lnTo>
                  <a:lnTo>
                    <a:pt x="16839946" y="25654"/>
                  </a:lnTo>
                  <a:lnTo>
                    <a:pt x="16747489" y="762"/>
                  </a:lnTo>
                  <a:lnTo>
                    <a:pt x="16731487" y="0"/>
                  </a:lnTo>
                  <a:close/>
                </a:path>
              </a:pathLst>
            </a:custGeom>
            <a:solidFill>
              <a:srgbClr val="FAF9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61950"/>
              <a:ext cx="16839920" cy="2846983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ctr">
                <a:lnSpc>
                  <a:spcPts val="7200"/>
                </a:lnSpc>
              </a:pPr>
              <a:r>
                <a:rPr lang="en-US" sz="3000" b="1" spc="-75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           </a:t>
              </a:r>
              <a:r>
                <a:rPr lang="en-US" sz="3000" b="1" i="1" spc="-75">
                  <a:solidFill>
                    <a:srgbClr val="000000"/>
                  </a:solidFill>
                  <a:latin typeface="Arial Bold Italics"/>
                  <a:ea typeface="Arial Bold Italics"/>
                  <a:cs typeface="Arial Bold Italics"/>
                  <a:sym typeface="Arial Bold Italics"/>
                </a:rPr>
                <a:t>CUSTOMER INSIGHTS</a:t>
              </a:r>
            </a:p>
            <a:p>
              <a:pPr algn="ctr">
                <a:lnSpc>
                  <a:spcPts val="5399"/>
                </a:lnSpc>
              </a:pPr>
              <a:r>
                <a:rPr lang="en-US" sz="2249" spc="-74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50 total bookings with key loyalty patterns and retention challenges identified across user segments.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0" y="7864822"/>
            <a:ext cx="12629940" cy="2296432"/>
            <a:chOff x="0" y="0"/>
            <a:chExt cx="16839920" cy="306191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839946" cy="3061970"/>
            </a:xfrm>
            <a:custGeom>
              <a:avLst/>
              <a:gdLst/>
              <a:ahLst/>
              <a:cxnLst/>
              <a:rect l="l" t="t" r="r" b="b"/>
              <a:pathLst>
                <a:path w="16839946" h="3061970">
                  <a:moveTo>
                    <a:pt x="16787240" y="0"/>
                  </a:moveTo>
                  <a:lnTo>
                    <a:pt x="52705" y="0"/>
                  </a:lnTo>
                  <a:lnTo>
                    <a:pt x="44958" y="1270"/>
                  </a:lnTo>
                  <a:lnTo>
                    <a:pt x="0" y="44958"/>
                  </a:lnTo>
                  <a:lnTo>
                    <a:pt x="0" y="3010154"/>
                  </a:lnTo>
                  <a:lnTo>
                    <a:pt x="0" y="3017012"/>
                  </a:lnTo>
                  <a:lnTo>
                    <a:pt x="52705" y="3061970"/>
                  </a:lnTo>
                  <a:lnTo>
                    <a:pt x="16787240" y="3061970"/>
                  </a:lnTo>
                  <a:lnTo>
                    <a:pt x="16839946" y="3017012"/>
                  </a:lnTo>
                  <a:lnTo>
                    <a:pt x="16839946" y="44958"/>
                  </a:lnTo>
                  <a:lnTo>
                    <a:pt x="16794987" y="1270"/>
                  </a:lnTo>
                  <a:lnTo>
                    <a:pt x="16787240" y="0"/>
                  </a:lnTo>
                  <a:close/>
                </a:path>
              </a:pathLst>
            </a:custGeom>
            <a:solidFill>
              <a:srgbClr val="C8BFB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61950"/>
              <a:ext cx="16839920" cy="3423860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ctr">
                <a:lnSpc>
                  <a:spcPts val="7200"/>
                </a:lnSpc>
              </a:pPr>
              <a:r>
                <a:rPr lang="en-US" sz="3000" b="1" i="1" spc="-12">
                  <a:solidFill>
                    <a:srgbClr val="000000"/>
                  </a:solidFill>
                  <a:latin typeface="Arial Bold Italics"/>
                  <a:ea typeface="Arial Bold Italics"/>
                  <a:cs typeface="Arial Bold Italics"/>
                  <a:sym typeface="Arial Bold Italics"/>
                </a:rPr>
                <a:t>OPERATIONAL EFFICIENCY</a:t>
              </a:r>
            </a:p>
            <a:p>
              <a:pPr algn="ctr">
                <a:lnSpc>
                  <a:spcPts val="5399"/>
                </a:lnSpc>
              </a:pPr>
              <a:r>
                <a:rPr lang="en-US" sz="2249" spc="-8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Distance-based pricing shows 84.54% revenue from long-distance trips, indicating premium service focus.</a:t>
              </a:r>
            </a:p>
          </p:txBody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2629940" y="2386461"/>
            <a:ext cx="5658060" cy="7774794"/>
            <a:chOff x="0" y="0"/>
            <a:chExt cx="7544080" cy="103663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7544054" cy="10366375"/>
            </a:xfrm>
            <a:custGeom>
              <a:avLst/>
              <a:gdLst/>
              <a:ahLst/>
              <a:cxnLst/>
              <a:rect l="l" t="t" r="r" b="b"/>
              <a:pathLst>
                <a:path w="7544054" h="10366375">
                  <a:moveTo>
                    <a:pt x="0" y="0"/>
                  </a:moveTo>
                  <a:lnTo>
                    <a:pt x="7544054" y="0"/>
                  </a:lnTo>
                  <a:lnTo>
                    <a:pt x="7544054" y="10366375"/>
                  </a:lnTo>
                  <a:lnTo>
                    <a:pt x="0" y="103663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4651" b="-465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D0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1450330"/>
            <a:ext cx="14332446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i="1">
                <a:solidFill>
                  <a:srgbClr val="0C0D0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Customer Performance 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198870" y="3064074"/>
            <a:ext cx="5053310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C0D0F"/>
                </a:solidFill>
                <a:latin typeface="Arial Bold"/>
                <a:ea typeface="Arial Bold"/>
                <a:cs typeface="Arial Bold"/>
                <a:sym typeface="Arial Bold"/>
              </a:rPr>
              <a:t>Key Customer Insights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198870" y="3723829"/>
            <a:ext cx="6106269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Top performers show consistent booking patterns, while </a:t>
            </a:r>
            <a:r>
              <a:rPr lang="en-US" sz="21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Saturday emerges as our busiest day with 12 </a:t>
            </a: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total bookings.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198870" y="5339804"/>
            <a:ext cx="6106269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Priya Reddy presents a 60</a:t>
            </a: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% cancellation rate despite being a frequent user, indicating service quality concerns.</a:t>
            </a:r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624607" y="3323629"/>
            <a:ext cx="9696511" cy="5735071"/>
            <a:chOff x="0" y="0"/>
            <a:chExt cx="12928682" cy="764676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928727" cy="7646797"/>
            </a:xfrm>
            <a:custGeom>
              <a:avLst/>
              <a:gdLst/>
              <a:ahLst/>
              <a:cxnLst/>
              <a:rect l="l" t="t" r="r" b="b"/>
              <a:pathLst>
                <a:path w="12928727" h="7646797">
                  <a:moveTo>
                    <a:pt x="0" y="0"/>
                  </a:moveTo>
                  <a:lnTo>
                    <a:pt x="12928727" y="0"/>
                  </a:lnTo>
                  <a:lnTo>
                    <a:pt x="12928727" y="7646797"/>
                  </a:lnTo>
                  <a:lnTo>
                    <a:pt x="0" y="76467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417" r="-241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D0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58384" y="1971629"/>
            <a:ext cx="10449131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i="1">
                <a:solidFill>
                  <a:srgbClr val="0C0D0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Driver Performance Dashboard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92238" y="4429422"/>
            <a:ext cx="5245447" cy="2881164"/>
            <a:chOff x="0" y="0"/>
            <a:chExt cx="6993930" cy="384155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993890" cy="3841496"/>
            </a:xfrm>
            <a:custGeom>
              <a:avLst/>
              <a:gdLst/>
              <a:ahLst/>
              <a:cxnLst/>
              <a:rect l="l" t="t" r="r" b="b"/>
              <a:pathLst>
                <a:path w="6993890" h="3841496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937248" y="0"/>
                  </a:lnTo>
                  <a:cubicBezTo>
                    <a:pt x="6968617" y="0"/>
                    <a:pt x="6993890" y="25400"/>
                    <a:pt x="6993890" y="56642"/>
                  </a:cubicBezTo>
                  <a:lnTo>
                    <a:pt x="6993890" y="3784854"/>
                  </a:lnTo>
                  <a:cubicBezTo>
                    <a:pt x="6993890" y="3816223"/>
                    <a:pt x="6968490" y="3841496"/>
                    <a:pt x="6937248" y="3841496"/>
                  </a:cubicBezTo>
                  <a:lnTo>
                    <a:pt x="56642" y="3841496"/>
                  </a:lnTo>
                  <a:cubicBezTo>
                    <a:pt x="25273" y="3841496"/>
                    <a:pt x="0" y="3816096"/>
                    <a:pt x="0" y="3784854"/>
                  </a:cubicBezTo>
                  <a:close/>
                </a:path>
              </a:pathLst>
            </a:custGeom>
            <a:solidFill>
              <a:srgbClr val="C8CAC1">
                <a:alpha val="2470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75755" y="4674840"/>
            <a:ext cx="3738116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Rating Concerns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5755" y="5221189"/>
            <a:ext cx="4678412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Vikas Patel: 2.50 rating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75755" y="5844927"/>
            <a:ext cx="4678412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Karan Malhotra: 2.70 rating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75755" y="6468666"/>
            <a:ext cx="4678412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Require immediate training intervention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521202" y="4429422"/>
            <a:ext cx="5245447" cy="2881164"/>
            <a:chOff x="0" y="0"/>
            <a:chExt cx="6993930" cy="384155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993890" cy="3841496"/>
            </a:xfrm>
            <a:custGeom>
              <a:avLst/>
              <a:gdLst/>
              <a:ahLst/>
              <a:cxnLst/>
              <a:rect l="l" t="t" r="r" b="b"/>
              <a:pathLst>
                <a:path w="6993890" h="3841496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937248" y="0"/>
                  </a:lnTo>
                  <a:cubicBezTo>
                    <a:pt x="6968617" y="0"/>
                    <a:pt x="6993890" y="25400"/>
                    <a:pt x="6993890" y="56642"/>
                  </a:cubicBezTo>
                  <a:lnTo>
                    <a:pt x="6993890" y="3784854"/>
                  </a:lnTo>
                  <a:cubicBezTo>
                    <a:pt x="6993890" y="3816223"/>
                    <a:pt x="6968490" y="3841496"/>
                    <a:pt x="6937248" y="3841496"/>
                  </a:cubicBezTo>
                  <a:lnTo>
                    <a:pt x="56642" y="3841496"/>
                  </a:lnTo>
                  <a:cubicBezTo>
                    <a:pt x="25273" y="3841496"/>
                    <a:pt x="0" y="3816096"/>
                    <a:pt x="0" y="3784854"/>
                  </a:cubicBezTo>
                  <a:close/>
                </a:path>
              </a:pathLst>
            </a:custGeom>
            <a:solidFill>
              <a:srgbClr val="C8CAC1">
                <a:alpha val="2470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804720" y="4674840"/>
            <a:ext cx="4502795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Distance Champions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804720" y="5221189"/>
            <a:ext cx="4678412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Suresh Sharma: 98km trip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804720" y="5844927"/>
            <a:ext cx="4678412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Ramesh Kumar: 97km trip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804720" y="6468666"/>
            <a:ext cx="4678412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Exceptional long-distance performance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2050166" y="4429422"/>
            <a:ext cx="5245447" cy="2881164"/>
            <a:chOff x="0" y="0"/>
            <a:chExt cx="6993930" cy="384155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993890" cy="3841496"/>
            </a:xfrm>
            <a:custGeom>
              <a:avLst/>
              <a:gdLst/>
              <a:ahLst/>
              <a:cxnLst/>
              <a:rect l="l" t="t" r="r" b="b"/>
              <a:pathLst>
                <a:path w="6993890" h="3841496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937248" y="0"/>
                  </a:lnTo>
                  <a:cubicBezTo>
                    <a:pt x="6968617" y="0"/>
                    <a:pt x="6993890" y="25400"/>
                    <a:pt x="6993890" y="56642"/>
                  </a:cubicBezTo>
                  <a:lnTo>
                    <a:pt x="6993890" y="3784854"/>
                  </a:lnTo>
                  <a:cubicBezTo>
                    <a:pt x="6993890" y="3816223"/>
                    <a:pt x="6968490" y="3841496"/>
                    <a:pt x="6937248" y="3841496"/>
                  </a:cubicBezTo>
                  <a:lnTo>
                    <a:pt x="56642" y="3841496"/>
                  </a:lnTo>
                  <a:cubicBezTo>
                    <a:pt x="25273" y="3841496"/>
                    <a:pt x="0" y="3816096"/>
                    <a:pt x="0" y="3784854"/>
                  </a:cubicBezTo>
                  <a:close/>
                </a:path>
              </a:pathLst>
            </a:custGeom>
            <a:solidFill>
              <a:srgbClr val="C8CAC1">
                <a:alpha val="2470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2333685" y="4674840"/>
            <a:ext cx="4188619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Reliability Issues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333685" y="5221189"/>
            <a:ext cx="4678413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Rohit Rao: 100% cancellation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333685" y="5844927"/>
            <a:ext cx="4678413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Vikram Singh: 50% cancellation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333685" y="6468666"/>
            <a:ext cx="4678413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Critical operational risk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992238" y="8207128"/>
            <a:ext cx="12787312" cy="916781"/>
            <a:chOff x="0" y="0"/>
            <a:chExt cx="17049750" cy="1222375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7049750" cy="1222375"/>
            </a:xfrm>
            <a:custGeom>
              <a:avLst/>
              <a:gdLst/>
              <a:ahLst/>
              <a:cxnLst/>
              <a:rect l="l" t="t" r="r" b="b"/>
              <a:pathLst>
                <a:path w="17049750" h="1222375">
                  <a:moveTo>
                    <a:pt x="17018763" y="0"/>
                  </a:moveTo>
                  <a:lnTo>
                    <a:pt x="30988" y="0"/>
                  </a:lnTo>
                  <a:lnTo>
                    <a:pt x="26416" y="889"/>
                  </a:lnTo>
                  <a:lnTo>
                    <a:pt x="0" y="30988"/>
                  </a:lnTo>
                  <a:lnTo>
                    <a:pt x="0" y="1186688"/>
                  </a:lnTo>
                  <a:lnTo>
                    <a:pt x="0" y="1191387"/>
                  </a:lnTo>
                  <a:lnTo>
                    <a:pt x="30988" y="1222375"/>
                  </a:lnTo>
                  <a:lnTo>
                    <a:pt x="17018763" y="1222375"/>
                  </a:lnTo>
                  <a:lnTo>
                    <a:pt x="17049750" y="1191387"/>
                  </a:lnTo>
                  <a:lnTo>
                    <a:pt x="17049750" y="30988"/>
                  </a:lnTo>
                  <a:lnTo>
                    <a:pt x="17023335" y="889"/>
                  </a:lnTo>
                  <a:lnTo>
                    <a:pt x="17018763" y="0"/>
                  </a:lnTo>
                  <a:close/>
                </a:path>
              </a:pathLst>
            </a:custGeom>
            <a:solidFill>
              <a:srgbClr val="DBDBD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7" name="Group 27"/>
          <p:cNvGrpSpPr>
            <a:grpSpLocks noChangeAspect="1"/>
          </p:cNvGrpSpPr>
          <p:nvPr/>
        </p:nvGrpSpPr>
        <p:grpSpPr>
          <a:xfrm>
            <a:off x="1246734" y="8541991"/>
            <a:ext cx="187522" cy="187523"/>
            <a:chOff x="0" y="0"/>
            <a:chExt cx="250030" cy="25003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50063" cy="250063"/>
            </a:xfrm>
            <a:custGeom>
              <a:avLst/>
              <a:gdLst/>
              <a:ahLst/>
              <a:cxnLst/>
              <a:rect l="l" t="t" r="r" b="b"/>
              <a:pathLst>
                <a:path w="250063" h="250063">
                  <a:moveTo>
                    <a:pt x="0" y="0"/>
                  </a:moveTo>
                  <a:lnTo>
                    <a:pt x="250063" y="0"/>
                  </a:lnTo>
                  <a:lnTo>
                    <a:pt x="250063" y="250063"/>
                  </a:lnTo>
                  <a:lnTo>
                    <a:pt x="0" y="2500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13" b="1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542755" y="8361751"/>
            <a:ext cx="12798311" cy="379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99"/>
              </a:lnSpc>
            </a:pPr>
            <a:r>
              <a:rPr lang="en-US" sz="2249" spc="-8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Low-rated drivers require immediate training intervention to maintain service standards.</a:t>
            </a:r>
          </a:p>
        </p:txBody>
      </p:sp>
      <p:grpSp>
        <p:nvGrpSpPr>
          <p:cNvPr id="30" name="Group 30"/>
          <p:cNvGrpSpPr>
            <a:grpSpLocks noChangeAspect="1"/>
          </p:cNvGrpSpPr>
          <p:nvPr/>
        </p:nvGrpSpPr>
        <p:grpSpPr>
          <a:xfrm>
            <a:off x="11766650" y="540875"/>
            <a:ext cx="6429552" cy="3888547"/>
            <a:chOff x="0" y="0"/>
            <a:chExt cx="8572737" cy="518473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572754" cy="5184775"/>
            </a:xfrm>
            <a:custGeom>
              <a:avLst/>
              <a:gdLst/>
              <a:ahLst/>
              <a:cxnLst/>
              <a:rect l="l" t="t" r="r" b="b"/>
              <a:pathLst>
                <a:path w="8572754" h="5184775">
                  <a:moveTo>
                    <a:pt x="0" y="0"/>
                  </a:moveTo>
                  <a:lnTo>
                    <a:pt x="8572754" y="0"/>
                  </a:lnTo>
                  <a:lnTo>
                    <a:pt x="8572754" y="5184775"/>
                  </a:lnTo>
                  <a:lnTo>
                    <a:pt x="0" y="51847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178" b="-117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D0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763706" y="841090"/>
            <a:ext cx="13077470" cy="955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7"/>
              </a:lnSpc>
            </a:pPr>
            <a:r>
              <a:rPr lang="en-US" sz="3749" b="1" i="1">
                <a:solidFill>
                  <a:srgbClr val="0C0D0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Monthly Revenue Growth Trajectory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413711" y="2101260"/>
            <a:ext cx="13428005" cy="5339686"/>
            <a:chOff x="0" y="0"/>
            <a:chExt cx="17904007" cy="7119582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17903952" cy="7119620"/>
            </a:xfrm>
            <a:custGeom>
              <a:avLst/>
              <a:gdLst/>
              <a:ahLst/>
              <a:cxnLst/>
              <a:rect l="l" t="t" r="r" b="b"/>
              <a:pathLst>
                <a:path w="17903952" h="7119620">
                  <a:moveTo>
                    <a:pt x="0" y="0"/>
                  </a:moveTo>
                  <a:lnTo>
                    <a:pt x="17903952" y="0"/>
                  </a:lnTo>
                  <a:lnTo>
                    <a:pt x="17903952" y="7119620"/>
                  </a:lnTo>
                  <a:lnTo>
                    <a:pt x="0" y="71196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0396" b="-2039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570969" y="7627296"/>
            <a:ext cx="16947654" cy="2084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499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Revenue demonstrates  growth from April to September, indicating successful market penetration and operational scaling. September alone generated ₹17,590, representing our strongest monthly performance.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D0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92238" y="1362372"/>
            <a:ext cx="9445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i="1">
                <a:solidFill>
                  <a:srgbClr val="0C0D0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High-Traffic Route Analysis</a:t>
            </a: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98500" y="3572321"/>
            <a:ext cx="425203" cy="531614"/>
            <a:chOff x="0" y="0"/>
            <a:chExt cx="566937" cy="708818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566928" cy="708787"/>
            </a:xfrm>
            <a:custGeom>
              <a:avLst/>
              <a:gdLst/>
              <a:ahLst/>
              <a:cxnLst/>
              <a:rect l="l" t="t" r="r" b="b"/>
              <a:pathLst>
                <a:path w="566928" h="708787">
                  <a:moveTo>
                    <a:pt x="0" y="0"/>
                  </a:moveTo>
                  <a:lnTo>
                    <a:pt x="566928" y="0"/>
                  </a:lnTo>
                  <a:lnTo>
                    <a:pt x="566928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3" r="-235" b="-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913632" y="3578572"/>
            <a:ext cx="8102202" cy="490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Connaught Place </a:t>
            </a:r>
            <a:r>
              <a:rPr lang="en-US" sz="275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↔</a:t>
            </a:r>
            <a:r>
              <a:rPr lang="en-US" sz="2750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 Dwarka Sector 10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13632" y="4134445"/>
            <a:ext cx="852413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5 trips each direction - Primary business corridor connecting commercial hub to residential area</a:t>
            </a:r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098500" y="5669161"/>
            <a:ext cx="425203" cy="531614"/>
            <a:chOff x="0" y="0"/>
            <a:chExt cx="566937" cy="708818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566928" cy="708787"/>
            </a:xfrm>
            <a:custGeom>
              <a:avLst/>
              <a:gdLst/>
              <a:ahLst/>
              <a:cxnLst/>
              <a:rect l="l" t="t" r="r" b="b"/>
              <a:pathLst>
                <a:path w="566928" h="708787">
                  <a:moveTo>
                    <a:pt x="0" y="0"/>
                  </a:moveTo>
                  <a:lnTo>
                    <a:pt x="566928" y="0"/>
                  </a:lnTo>
                  <a:lnTo>
                    <a:pt x="566928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3" r="-235" b="-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913632" y="5675411"/>
            <a:ext cx="5574655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Lajpat Nagar → Saket Mall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13632" y="6221760"/>
            <a:ext cx="8524131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5 trips - Shopping and entertainment destination driving consistent demand</a:t>
            </a:r>
          </a:p>
        </p:txBody>
      </p: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1098500" y="7302847"/>
            <a:ext cx="425203" cy="531614"/>
            <a:chOff x="0" y="0"/>
            <a:chExt cx="566937" cy="708818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566928" cy="708787"/>
            </a:xfrm>
            <a:custGeom>
              <a:avLst/>
              <a:gdLst/>
              <a:ahLst/>
              <a:cxnLst/>
              <a:rect l="l" t="t" r="r" b="b"/>
              <a:pathLst>
                <a:path w="566928" h="708787">
                  <a:moveTo>
                    <a:pt x="0" y="0"/>
                  </a:moveTo>
                  <a:lnTo>
                    <a:pt x="566928" y="0"/>
                  </a:lnTo>
                  <a:lnTo>
                    <a:pt x="566928" y="708787"/>
                  </a:lnTo>
                  <a:lnTo>
                    <a:pt x="0" y="708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3" r="-235" b="-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913632" y="7309097"/>
            <a:ext cx="6603355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Airport Connectivity Routes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913632" y="7855446"/>
            <a:ext cx="852413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4 trips average - Premium pricing opportunities for long-distance airport transfers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D0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17066" y="1075655"/>
            <a:ext cx="14372928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 b="1" i="1">
                <a:solidFill>
                  <a:srgbClr val="0C0D0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Operational Efficiency Metrics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3132385"/>
            <a:ext cx="6033195" cy="569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1">
                <a:solidFill>
                  <a:srgbClr val="0C0D0F"/>
                </a:solidFill>
                <a:latin typeface="Arial Bold"/>
                <a:ea typeface="Arial Bold"/>
                <a:cs typeface="Arial Bold"/>
                <a:sym typeface="Arial Bold"/>
              </a:rPr>
              <a:t>Waiting Time Analysis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3880843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Chennai: 15 minutes average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4433590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Dwarka Sector 10: 12 minutes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4986337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Connaught Place: 8 minutes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5539085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Nehru Place: 5 minutes (best)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99401" y="3132385"/>
            <a:ext cx="6745932" cy="569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1">
                <a:solidFill>
                  <a:srgbClr val="0C0D0F"/>
                </a:solidFill>
                <a:latin typeface="Arial Bold"/>
                <a:ea typeface="Arial Bold"/>
                <a:cs typeface="Arial Bold"/>
                <a:sym typeface="Arial Bold"/>
              </a:rPr>
              <a:t>Cancellation Breakdown</a:t>
            </a:r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9499401" y="4021039"/>
            <a:ext cx="7805886" cy="3575596"/>
            <a:chOff x="0" y="0"/>
            <a:chExt cx="10407848" cy="4767462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10407904" cy="4767453"/>
            </a:xfrm>
            <a:custGeom>
              <a:avLst/>
              <a:gdLst/>
              <a:ahLst/>
              <a:cxnLst/>
              <a:rect l="l" t="t" r="r" b="b"/>
              <a:pathLst>
                <a:path w="10407904" h="4767453">
                  <a:moveTo>
                    <a:pt x="0" y="0"/>
                  </a:moveTo>
                  <a:lnTo>
                    <a:pt x="10407904" y="0"/>
                  </a:lnTo>
                  <a:lnTo>
                    <a:pt x="10407904" y="4767453"/>
                  </a:lnTo>
                  <a:lnTo>
                    <a:pt x="0" y="4767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81" r="-8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99401" y="7634734"/>
            <a:ext cx="283518" cy="283518"/>
            <a:chOff x="0" y="0"/>
            <a:chExt cx="378023" cy="37802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78079" cy="378079"/>
            </a:xfrm>
            <a:custGeom>
              <a:avLst/>
              <a:gdLst/>
              <a:ahLst/>
              <a:cxnLst/>
              <a:rect l="l" t="t" r="r" b="b"/>
              <a:pathLst>
                <a:path w="378079" h="378079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347599" y="0"/>
                  </a:lnTo>
                  <a:cubicBezTo>
                    <a:pt x="364490" y="0"/>
                    <a:pt x="378079" y="13589"/>
                    <a:pt x="378079" y="30480"/>
                  </a:cubicBezTo>
                  <a:lnTo>
                    <a:pt x="378079" y="347599"/>
                  </a:lnTo>
                  <a:cubicBezTo>
                    <a:pt x="378079" y="364490"/>
                    <a:pt x="364490" y="378079"/>
                    <a:pt x="347599" y="378079"/>
                  </a:cubicBezTo>
                  <a:lnTo>
                    <a:pt x="30480" y="378079"/>
                  </a:lnTo>
                  <a:cubicBezTo>
                    <a:pt x="13589" y="378079"/>
                    <a:pt x="0" y="364490"/>
                    <a:pt x="0" y="347599"/>
                  </a:cubicBezTo>
                  <a:close/>
                </a:path>
              </a:pathLst>
            </a:custGeom>
            <a:solidFill>
              <a:srgbClr val="292924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859119" y="7663309"/>
            <a:ext cx="2005161" cy="254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Driver Unavailable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164765" y="7634734"/>
            <a:ext cx="283518" cy="283518"/>
            <a:chOff x="0" y="0"/>
            <a:chExt cx="378023" cy="37802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78079" cy="378079"/>
            </a:xfrm>
            <a:custGeom>
              <a:avLst/>
              <a:gdLst/>
              <a:ahLst/>
              <a:cxnLst/>
              <a:rect l="l" t="t" r="r" b="b"/>
              <a:pathLst>
                <a:path w="378079" h="378079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347599" y="0"/>
                  </a:lnTo>
                  <a:cubicBezTo>
                    <a:pt x="364490" y="0"/>
                    <a:pt x="378079" y="13589"/>
                    <a:pt x="378079" y="30480"/>
                  </a:cubicBezTo>
                  <a:lnTo>
                    <a:pt x="378079" y="347599"/>
                  </a:lnTo>
                  <a:cubicBezTo>
                    <a:pt x="378079" y="364490"/>
                    <a:pt x="364490" y="378079"/>
                    <a:pt x="347599" y="378079"/>
                  </a:cubicBezTo>
                  <a:lnTo>
                    <a:pt x="30480" y="378079"/>
                  </a:lnTo>
                  <a:cubicBezTo>
                    <a:pt x="13589" y="378079"/>
                    <a:pt x="0" y="364490"/>
                    <a:pt x="0" y="347599"/>
                  </a:cubicBezTo>
                  <a:close/>
                </a:path>
              </a:pathLst>
            </a:custGeom>
            <a:solidFill>
              <a:srgbClr val="53534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2524482" y="7663309"/>
            <a:ext cx="1605706" cy="254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Changed Mind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4830276" y="7634734"/>
            <a:ext cx="283518" cy="283518"/>
            <a:chOff x="0" y="0"/>
            <a:chExt cx="378023" cy="37802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78079" cy="378079"/>
            </a:xfrm>
            <a:custGeom>
              <a:avLst/>
              <a:gdLst/>
              <a:ahLst/>
              <a:cxnLst/>
              <a:rect l="l" t="t" r="r" b="b"/>
              <a:pathLst>
                <a:path w="378079" h="378079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347599" y="0"/>
                  </a:lnTo>
                  <a:cubicBezTo>
                    <a:pt x="364490" y="0"/>
                    <a:pt x="378079" y="13589"/>
                    <a:pt x="378079" y="30480"/>
                  </a:cubicBezTo>
                  <a:lnTo>
                    <a:pt x="378079" y="347599"/>
                  </a:lnTo>
                  <a:cubicBezTo>
                    <a:pt x="378079" y="364490"/>
                    <a:pt x="364490" y="378079"/>
                    <a:pt x="347599" y="378079"/>
                  </a:cubicBezTo>
                  <a:lnTo>
                    <a:pt x="30480" y="378079"/>
                  </a:lnTo>
                  <a:cubicBezTo>
                    <a:pt x="13589" y="378079"/>
                    <a:pt x="0" y="364490"/>
                    <a:pt x="0" y="347599"/>
                  </a:cubicBezTo>
                  <a:close/>
                </a:path>
              </a:pathLst>
            </a:custGeom>
            <a:solidFill>
              <a:srgbClr val="7E7E6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5189994" y="7663309"/>
            <a:ext cx="1478905" cy="254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Cheaper Ride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9499401" y="8108751"/>
            <a:ext cx="283518" cy="283518"/>
            <a:chOff x="0" y="0"/>
            <a:chExt cx="378023" cy="37802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78079" cy="378079"/>
            </a:xfrm>
            <a:custGeom>
              <a:avLst/>
              <a:gdLst/>
              <a:ahLst/>
              <a:cxnLst/>
              <a:rect l="l" t="t" r="r" b="b"/>
              <a:pathLst>
                <a:path w="378079" h="378079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347599" y="0"/>
                  </a:lnTo>
                  <a:cubicBezTo>
                    <a:pt x="364490" y="0"/>
                    <a:pt x="378079" y="13589"/>
                    <a:pt x="378079" y="30480"/>
                  </a:cubicBezTo>
                  <a:lnTo>
                    <a:pt x="378079" y="347599"/>
                  </a:lnTo>
                  <a:cubicBezTo>
                    <a:pt x="378079" y="364490"/>
                    <a:pt x="364490" y="378079"/>
                    <a:pt x="347599" y="378079"/>
                  </a:cubicBezTo>
                  <a:lnTo>
                    <a:pt x="30480" y="378079"/>
                  </a:lnTo>
                  <a:cubicBezTo>
                    <a:pt x="13589" y="378079"/>
                    <a:pt x="0" y="364490"/>
                    <a:pt x="0" y="347599"/>
                  </a:cubicBezTo>
                  <a:close/>
                </a:path>
              </a:pathLst>
            </a:custGeom>
            <a:solidFill>
              <a:srgbClr val="A4A496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9859119" y="8137326"/>
            <a:ext cx="1642914" cy="254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Took Too Long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D0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43484" y="908942"/>
            <a:ext cx="13700372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 b="1" i="1">
                <a:solidFill>
                  <a:srgbClr val="0C0D0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     Vehicle Category Performance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240514" y="5006092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SUV Category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00849" y="5766494"/>
            <a:ext cx="8247637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₹9,930 revenue</a:t>
            </a: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 - Premium segment showing strong performance with higher per-trip earnings and customer preference for comfort.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024000" y="4935344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Sedan Category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313342" y="5711507"/>
            <a:ext cx="7974658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₹9,730 revenue</a:t>
            </a:r>
            <a:r>
              <a:rPr lang="en-US" sz="2187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 - Competitive performance with SUVs, indicating balanced fleet strategy and diverse customer needs.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85912" y="7711624"/>
            <a:ext cx="1630352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249">
                <a:solidFill>
                  <a:srgbClr val="55575A"/>
                </a:solidFill>
                <a:latin typeface="Arial"/>
                <a:ea typeface="Arial"/>
                <a:cs typeface="Arial"/>
                <a:sym typeface="Arial"/>
              </a:rPr>
              <a:t>Near-equal revenue distribution suggests optimal fleet composition, with SUVs commanding slight premium while sedans maintain volume efficiency.</a:t>
            </a:r>
          </a:p>
        </p:txBody>
      </p: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253515" y="2401694"/>
            <a:ext cx="4119562" cy="2571750"/>
            <a:chOff x="0" y="0"/>
            <a:chExt cx="5492750" cy="3429000"/>
          </a:xfrm>
        </p:grpSpPr>
        <p:sp>
          <p:nvSpPr>
            <p:cNvPr id="13" name="Freeform 13" descr="A black and white drawing of a taxi  Description automatically generated"/>
            <p:cNvSpPr/>
            <p:nvPr/>
          </p:nvSpPr>
          <p:spPr>
            <a:xfrm>
              <a:off x="0" y="0"/>
              <a:ext cx="5492750" cy="3429000"/>
            </a:xfrm>
            <a:custGeom>
              <a:avLst/>
              <a:gdLst/>
              <a:ahLst/>
              <a:cxnLst/>
              <a:rect l="l" t="t" r="r" b="b"/>
              <a:pathLst>
                <a:path w="5492750" h="3429000">
                  <a:moveTo>
                    <a:pt x="0" y="0"/>
                  </a:moveTo>
                  <a:lnTo>
                    <a:pt x="5492750" y="0"/>
                  </a:lnTo>
                  <a:lnTo>
                    <a:pt x="5492750" y="3429000"/>
                  </a:lnTo>
                  <a:lnTo>
                    <a:pt x="0" y="3429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0568457" y="1812667"/>
            <a:ext cx="5319626" cy="3165275"/>
            <a:chOff x="0" y="0"/>
            <a:chExt cx="7092835" cy="4220367"/>
          </a:xfrm>
        </p:grpSpPr>
        <p:sp>
          <p:nvSpPr>
            <p:cNvPr id="15" name="Freeform 15" descr="A white car with a black background  Description automatically generated"/>
            <p:cNvSpPr/>
            <p:nvPr/>
          </p:nvSpPr>
          <p:spPr>
            <a:xfrm>
              <a:off x="0" y="0"/>
              <a:ext cx="7092823" cy="4220337"/>
            </a:xfrm>
            <a:custGeom>
              <a:avLst/>
              <a:gdLst/>
              <a:ahLst/>
              <a:cxnLst/>
              <a:rect l="l" t="t" r="r" b="b"/>
              <a:pathLst>
                <a:path w="7092823" h="4220337">
                  <a:moveTo>
                    <a:pt x="0" y="0"/>
                  </a:moveTo>
                  <a:lnTo>
                    <a:pt x="7092823" y="0"/>
                  </a:lnTo>
                  <a:lnTo>
                    <a:pt x="7092823" y="4220337"/>
                  </a:lnTo>
                  <a:lnTo>
                    <a:pt x="0" y="4220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656" b="-165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D0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626251" y="912465"/>
            <a:ext cx="8971210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4"/>
              </a:lnSpc>
            </a:pPr>
            <a:r>
              <a:rPr lang="en-US" sz="4312" b="1" i="1">
                <a:solidFill>
                  <a:srgbClr val="0C0D0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Customer Retention Alert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626251" y="1819155"/>
            <a:ext cx="9893499" cy="1283791"/>
            <a:chOff x="0" y="0"/>
            <a:chExt cx="13191332" cy="171172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191362" cy="1711706"/>
            </a:xfrm>
            <a:custGeom>
              <a:avLst/>
              <a:gdLst/>
              <a:ahLst/>
              <a:cxnLst/>
              <a:rect l="l" t="t" r="r" b="b"/>
              <a:pathLst>
                <a:path w="13191362" h="1711706">
                  <a:moveTo>
                    <a:pt x="0" y="43942"/>
                  </a:moveTo>
                  <a:cubicBezTo>
                    <a:pt x="0" y="19685"/>
                    <a:pt x="19685" y="0"/>
                    <a:pt x="43942" y="0"/>
                  </a:cubicBezTo>
                  <a:lnTo>
                    <a:pt x="13147421" y="0"/>
                  </a:lnTo>
                  <a:cubicBezTo>
                    <a:pt x="13171678" y="0"/>
                    <a:pt x="13191362" y="19685"/>
                    <a:pt x="13191362" y="43942"/>
                  </a:cubicBezTo>
                  <a:lnTo>
                    <a:pt x="13191362" y="1667764"/>
                  </a:lnTo>
                  <a:cubicBezTo>
                    <a:pt x="13191362" y="1692021"/>
                    <a:pt x="13171678" y="1711706"/>
                    <a:pt x="13147421" y="1711706"/>
                  </a:cubicBezTo>
                  <a:lnTo>
                    <a:pt x="43942" y="1711706"/>
                  </a:lnTo>
                  <a:cubicBezTo>
                    <a:pt x="19685" y="1711706"/>
                    <a:pt x="0" y="1692021"/>
                    <a:pt x="0" y="1667764"/>
                  </a:cubicBezTo>
                  <a:close/>
                </a:path>
              </a:pathLst>
            </a:custGeom>
            <a:solidFill>
              <a:srgbClr val="DBDBD6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7845624" y="2276326"/>
            <a:ext cx="274290" cy="219373"/>
            <a:chOff x="0" y="0"/>
            <a:chExt cx="365720" cy="292497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365760" cy="292481"/>
            </a:xfrm>
            <a:custGeom>
              <a:avLst/>
              <a:gdLst/>
              <a:ahLst/>
              <a:cxnLst/>
              <a:rect l="l" t="t" r="r" b="b"/>
              <a:pathLst>
                <a:path w="365760" h="292481">
                  <a:moveTo>
                    <a:pt x="0" y="0"/>
                  </a:moveTo>
                  <a:lnTo>
                    <a:pt x="365760" y="0"/>
                  </a:lnTo>
                  <a:lnTo>
                    <a:pt x="365760" y="292481"/>
                  </a:lnTo>
                  <a:lnTo>
                    <a:pt x="0" y="2924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421" r="-410" b="-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339286" y="2144465"/>
            <a:ext cx="8961090" cy="788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Critical Action Required:</a:t>
            </a:r>
            <a:r>
              <a:rPr lang="en-US" sz="168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Five customers identified as high churn risk based on booking patterns and service interactions.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7611962" y="3363887"/>
            <a:ext cx="9922074" cy="3062436"/>
            <a:chOff x="0" y="0"/>
            <a:chExt cx="13229432" cy="4083248"/>
          </a:xfrm>
        </p:grpSpPr>
        <p:sp>
          <p:nvSpPr>
            <p:cNvPr id="13" name="Freeform 13"/>
            <p:cNvSpPr/>
            <p:nvPr/>
          </p:nvSpPr>
          <p:spPr>
            <a:xfrm>
              <a:off x="19050" y="19050"/>
              <a:ext cx="13191362" cy="4045204"/>
            </a:xfrm>
            <a:custGeom>
              <a:avLst/>
              <a:gdLst/>
              <a:ahLst/>
              <a:cxnLst/>
              <a:rect l="l" t="t" r="r" b="b"/>
              <a:pathLst>
                <a:path w="13191362" h="4045204">
                  <a:moveTo>
                    <a:pt x="0" y="43942"/>
                  </a:moveTo>
                  <a:cubicBezTo>
                    <a:pt x="0" y="19685"/>
                    <a:pt x="19812" y="0"/>
                    <a:pt x="44196" y="0"/>
                  </a:cubicBezTo>
                  <a:lnTo>
                    <a:pt x="13147167" y="0"/>
                  </a:lnTo>
                  <a:cubicBezTo>
                    <a:pt x="13171551" y="0"/>
                    <a:pt x="13191362" y="19685"/>
                    <a:pt x="13191362" y="43942"/>
                  </a:cubicBezTo>
                  <a:lnTo>
                    <a:pt x="13191362" y="4001262"/>
                  </a:lnTo>
                  <a:cubicBezTo>
                    <a:pt x="13191362" y="4025519"/>
                    <a:pt x="13171551" y="4045204"/>
                    <a:pt x="13147167" y="4045204"/>
                  </a:cubicBezTo>
                  <a:lnTo>
                    <a:pt x="44196" y="4045204"/>
                  </a:lnTo>
                  <a:cubicBezTo>
                    <a:pt x="19812" y="4045204"/>
                    <a:pt x="0" y="4025519"/>
                    <a:pt x="0" y="4001262"/>
                  </a:cubicBez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13229462" cy="4083304"/>
            </a:xfrm>
            <a:custGeom>
              <a:avLst/>
              <a:gdLst/>
              <a:ahLst/>
              <a:cxnLst/>
              <a:rect l="l" t="t" r="r" b="b"/>
              <a:pathLst>
                <a:path w="13229462" h="4083304">
                  <a:moveTo>
                    <a:pt x="0" y="62992"/>
                  </a:moveTo>
                  <a:cubicBezTo>
                    <a:pt x="0" y="28067"/>
                    <a:pt x="28448" y="0"/>
                    <a:pt x="63246" y="0"/>
                  </a:cubicBezTo>
                  <a:lnTo>
                    <a:pt x="13166217" y="0"/>
                  </a:lnTo>
                  <a:lnTo>
                    <a:pt x="13166217" y="19050"/>
                  </a:lnTo>
                  <a:lnTo>
                    <a:pt x="13166217" y="0"/>
                  </a:lnTo>
                  <a:cubicBezTo>
                    <a:pt x="13201014" y="0"/>
                    <a:pt x="13229462" y="28067"/>
                    <a:pt x="13229462" y="62992"/>
                  </a:cubicBezTo>
                  <a:lnTo>
                    <a:pt x="13210412" y="62992"/>
                  </a:lnTo>
                  <a:lnTo>
                    <a:pt x="13229462" y="62992"/>
                  </a:lnTo>
                  <a:lnTo>
                    <a:pt x="13229462" y="4020312"/>
                  </a:lnTo>
                  <a:lnTo>
                    <a:pt x="13210412" y="4020312"/>
                  </a:lnTo>
                  <a:lnTo>
                    <a:pt x="13229462" y="4020312"/>
                  </a:lnTo>
                  <a:cubicBezTo>
                    <a:pt x="13229462" y="4055237"/>
                    <a:pt x="13201014" y="4083304"/>
                    <a:pt x="13166217" y="4083304"/>
                  </a:cubicBezTo>
                  <a:lnTo>
                    <a:pt x="13166217" y="4064254"/>
                  </a:lnTo>
                  <a:lnTo>
                    <a:pt x="13166217" y="4083304"/>
                  </a:lnTo>
                  <a:lnTo>
                    <a:pt x="63246" y="4083304"/>
                  </a:lnTo>
                  <a:lnTo>
                    <a:pt x="63246" y="4064254"/>
                  </a:lnTo>
                  <a:lnTo>
                    <a:pt x="63246" y="4083304"/>
                  </a:lnTo>
                  <a:cubicBezTo>
                    <a:pt x="28448" y="4083304"/>
                    <a:pt x="0" y="4055237"/>
                    <a:pt x="0" y="4020312"/>
                  </a:cubicBezTo>
                  <a:lnTo>
                    <a:pt x="0" y="62992"/>
                  </a:lnTo>
                  <a:lnTo>
                    <a:pt x="19050" y="62992"/>
                  </a:lnTo>
                  <a:lnTo>
                    <a:pt x="0" y="62992"/>
                  </a:lnTo>
                  <a:moveTo>
                    <a:pt x="38100" y="62992"/>
                  </a:moveTo>
                  <a:lnTo>
                    <a:pt x="38100" y="4020312"/>
                  </a:lnTo>
                  <a:lnTo>
                    <a:pt x="19050" y="4020312"/>
                  </a:lnTo>
                  <a:lnTo>
                    <a:pt x="38100" y="4020312"/>
                  </a:lnTo>
                  <a:cubicBezTo>
                    <a:pt x="38100" y="4033901"/>
                    <a:pt x="49276" y="4045204"/>
                    <a:pt x="63246" y="4045204"/>
                  </a:cubicBezTo>
                  <a:lnTo>
                    <a:pt x="13166217" y="4045204"/>
                  </a:lnTo>
                  <a:cubicBezTo>
                    <a:pt x="13180186" y="4045204"/>
                    <a:pt x="13191362" y="4034028"/>
                    <a:pt x="13191362" y="4020312"/>
                  </a:cubicBezTo>
                  <a:lnTo>
                    <a:pt x="13191362" y="62992"/>
                  </a:lnTo>
                  <a:cubicBezTo>
                    <a:pt x="13191362" y="49403"/>
                    <a:pt x="13180186" y="38100"/>
                    <a:pt x="13166217" y="38100"/>
                  </a:cubicBezTo>
                  <a:lnTo>
                    <a:pt x="63246" y="38100"/>
                  </a:lnTo>
                  <a:lnTo>
                    <a:pt x="63246" y="19050"/>
                  </a:lnTo>
                  <a:lnTo>
                    <a:pt x="63246" y="38100"/>
                  </a:lnTo>
                  <a:cubicBezTo>
                    <a:pt x="49276" y="38100"/>
                    <a:pt x="38100" y="49276"/>
                    <a:pt x="38100" y="62992"/>
                  </a:cubicBezTo>
                  <a:close/>
                </a:path>
              </a:pathLst>
            </a:custGeom>
            <a:solidFill>
              <a:srgbClr val="C8CAC1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874199" y="3715643"/>
            <a:ext cx="3122265" cy="362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At-Risk Customers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874199" y="4123581"/>
            <a:ext cx="9397604" cy="43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Rhea Menon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874199" y="4551610"/>
            <a:ext cx="9397604" cy="43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Arjun Pillai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874199" y="4979640"/>
            <a:ext cx="9397604" cy="43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Megha Yadav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874199" y="5407670"/>
            <a:ext cx="9397604" cy="43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Kabir Sinha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874199" y="5835700"/>
            <a:ext cx="9397604" cy="43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Varun Chawla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7611961" y="6573366"/>
            <a:ext cx="9922074" cy="2634406"/>
            <a:chOff x="0" y="0"/>
            <a:chExt cx="13229432" cy="3512542"/>
          </a:xfrm>
        </p:grpSpPr>
        <p:sp>
          <p:nvSpPr>
            <p:cNvPr id="22" name="Freeform 22"/>
            <p:cNvSpPr/>
            <p:nvPr/>
          </p:nvSpPr>
          <p:spPr>
            <a:xfrm>
              <a:off x="19050" y="19050"/>
              <a:ext cx="13191362" cy="3474466"/>
            </a:xfrm>
            <a:custGeom>
              <a:avLst/>
              <a:gdLst/>
              <a:ahLst/>
              <a:cxnLst/>
              <a:rect l="l" t="t" r="r" b="b"/>
              <a:pathLst>
                <a:path w="13191362" h="3474466">
                  <a:moveTo>
                    <a:pt x="0" y="43942"/>
                  </a:moveTo>
                  <a:cubicBezTo>
                    <a:pt x="0" y="19685"/>
                    <a:pt x="19812" y="0"/>
                    <a:pt x="44323" y="0"/>
                  </a:cubicBezTo>
                  <a:lnTo>
                    <a:pt x="13147039" y="0"/>
                  </a:lnTo>
                  <a:cubicBezTo>
                    <a:pt x="13171551" y="0"/>
                    <a:pt x="13191362" y="19685"/>
                    <a:pt x="13191362" y="43942"/>
                  </a:cubicBezTo>
                  <a:lnTo>
                    <a:pt x="13191362" y="3430524"/>
                  </a:lnTo>
                  <a:cubicBezTo>
                    <a:pt x="13191362" y="3454781"/>
                    <a:pt x="13171551" y="3474466"/>
                    <a:pt x="13147039" y="3474466"/>
                  </a:cubicBezTo>
                  <a:lnTo>
                    <a:pt x="44323" y="3474466"/>
                  </a:lnTo>
                  <a:cubicBezTo>
                    <a:pt x="19812" y="3474466"/>
                    <a:pt x="0" y="3454781"/>
                    <a:pt x="0" y="3430524"/>
                  </a:cubicBezTo>
                  <a:close/>
                </a:path>
              </a:pathLst>
            </a:custGeom>
            <a:solidFill>
              <a:srgbClr val="E8E8E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0" y="0"/>
              <a:ext cx="13229462" cy="3512566"/>
            </a:xfrm>
            <a:custGeom>
              <a:avLst/>
              <a:gdLst/>
              <a:ahLst/>
              <a:cxnLst/>
              <a:rect l="l" t="t" r="r" b="b"/>
              <a:pathLst>
                <a:path w="13229462" h="3512566">
                  <a:moveTo>
                    <a:pt x="0" y="62992"/>
                  </a:moveTo>
                  <a:cubicBezTo>
                    <a:pt x="0" y="28067"/>
                    <a:pt x="28448" y="0"/>
                    <a:pt x="63373" y="0"/>
                  </a:cubicBezTo>
                  <a:lnTo>
                    <a:pt x="13166089" y="0"/>
                  </a:lnTo>
                  <a:lnTo>
                    <a:pt x="13166089" y="19050"/>
                  </a:lnTo>
                  <a:lnTo>
                    <a:pt x="13166089" y="0"/>
                  </a:lnTo>
                  <a:cubicBezTo>
                    <a:pt x="13200887" y="0"/>
                    <a:pt x="13229462" y="28067"/>
                    <a:pt x="13229462" y="62992"/>
                  </a:cubicBezTo>
                  <a:lnTo>
                    <a:pt x="13210412" y="62992"/>
                  </a:lnTo>
                  <a:lnTo>
                    <a:pt x="13229462" y="62992"/>
                  </a:lnTo>
                  <a:lnTo>
                    <a:pt x="13229462" y="3449574"/>
                  </a:lnTo>
                  <a:lnTo>
                    <a:pt x="13210412" y="3449574"/>
                  </a:lnTo>
                  <a:lnTo>
                    <a:pt x="13229462" y="3449574"/>
                  </a:lnTo>
                  <a:cubicBezTo>
                    <a:pt x="13229462" y="3484499"/>
                    <a:pt x="13201014" y="3512566"/>
                    <a:pt x="13166089" y="3512566"/>
                  </a:cubicBezTo>
                  <a:lnTo>
                    <a:pt x="13166089" y="3493516"/>
                  </a:lnTo>
                  <a:lnTo>
                    <a:pt x="13166089" y="3512566"/>
                  </a:lnTo>
                  <a:lnTo>
                    <a:pt x="63373" y="3512566"/>
                  </a:lnTo>
                  <a:lnTo>
                    <a:pt x="63373" y="3493516"/>
                  </a:lnTo>
                  <a:lnTo>
                    <a:pt x="63373" y="3512566"/>
                  </a:lnTo>
                  <a:cubicBezTo>
                    <a:pt x="28575" y="3512566"/>
                    <a:pt x="0" y="3484499"/>
                    <a:pt x="0" y="3449574"/>
                  </a:cubicBezTo>
                  <a:lnTo>
                    <a:pt x="0" y="62992"/>
                  </a:lnTo>
                  <a:lnTo>
                    <a:pt x="19050" y="62992"/>
                  </a:lnTo>
                  <a:lnTo>
                    <a:pt x="0" y="62992"/>
                  </a:lnTo>
                  <a:moveTo>
                    <a:pt x="38100" y="62992"/>
                  </a:moveTo>
                  <a:lnTo>
                    <a:pt x="38100" y="3449574"/>
                  </a:lnTo>
                  <a:lnTo>
                    <a:pt x="19050" y="3449574"/>
                  </a:lnTo>
                  <a:lnTo>
                    <a:pt x="38100" y="3449574"/>
                  </a:lnTo>
                  <a:cubicBezTo>
                    <a:pt x="38100" y="3463163"/>
                    <a:pt x="49276" y="3474466"/>
                    <a:pt x="63373" y="3474466"/>
                  </a:cubicBezTo>
                  <a:lnTo>
                    <a:pt x="13166089" y="3474466"/>
                  </a:lnTo>
                  <a:cubicBezTo>
                    <a:pt x="13180186" y="3474466"/>
                    <a:pt x="13191362" y="3463163"/>
                    <a:pt x="13191362" y="3449574"/>
                  </a:cubicBezTo>
                  <a:lnTo>
                    <a:pt x="13191362" y="62992"/>
                  </a:lnTo>
                  <a:cubicBezTo>
                    <a:pt x="13191362" y="49403"/>
                    <a:pt x="13180186" y="38100"/>
                    <a:pt x="13166089" y="38100"/>
                  </a:cubicBezTo>
                  <a:lnTo>
                    <a:pt x="63373" y="38100"/>
                  </a:lnTo>
                  <a:lnTo>
                    <a:pt x="63373" y="19050"/>
                  </a:lnTo>
                  <a:lnTo>
                    <a:pt x="63373" y="38100"/>
                  </a:lnTo>
                  <a:cubicBezTo>
                    <a:pt x="49276" y="38100"/>
                    <a:pt x="38100" y="49403"/>
                    <a:pt x="38100" y="62992"/>
                  </a:cubicBezTo>
                  <a:close/>
                </a:path>
              </a:pathLst>
            </a:custGeom>
            <a:solidFill>
              <a:srgbClr val="C8CAC1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7874199" y="6968877"/>
            <a:ext cx="3370510" cy="362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Retention Strategy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874199" y="7376815"/>
            <a:ext cx="9397604" cy="43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Personalized outreach campaigns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874199" y="7804845"/>
            <a:ext cx="9397604" cy="43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Service quality improvements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874199" y="8232874"/>
            <a:ext cx="9397604" cy="43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Loyalty program enrollment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874199" y="8660904"/>
            <a:ext cx="9397604" cy="436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 b="1">
                <a:solidFill>
                  <a:srgbClr val="55575A"/>
                </a:solidFill>
                <a:latin typeface="Arial Bold"/>
                <a:ea typeface="Arial Bold"/>
                <a:cs typeface="Arial Bold"/>
                <a:sym typeface="Arial Bold"/>
              </a:rPr>
              <a:t>Feedback collection initiative</a:t>
            </a:r>
          </a:p>
        </p:txBody>
      </p:sp>
      <p:grpSp>
        <p:nvGrpSpPr>
          <p:cNvPr id="29" name="Group 29"/>
          <p:cNvGrpSpPr>
            <a:grpSpLocks noChangeAspect="1"/>
          </p:cNvGrpSpPr>
          <p:nvPr/>
        </p:nvGrpSpPr>
        <p:grpSpPr>
          <a:xfrm>
            <a:off x="0" y="9941"/>
            <a:ext cx="6631896" cy="10277059"/>
            <a:chOff x="0" y="0"/>
            <a:chExt cx="8842528" cy="1370274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842502" cy="13702792"/>
            </a:xfrm>
            <a:custGeom>
              <a:avLst/>
              <a:gdLst/>
              <a:ahLst/>
              <a:cxnLst/>
              <a:rect l="l" t="t" r="r" b="b"/>
              <a:pathLst>
                <a:path w="8842502" h="13702792">
                  <a:moveTo>
                    <a:pt x="0" y="0"/>
                  </a:moveTo>
                  <a:lnTo>
                    <a:pt x="8842502" y="0"/>
                  </a:lnTo>
                  <a:lnTo>
                    <a:pt x="8842502" y="13702792"/>
                  </a:lnTo>
                  <a:lnTo>
                    <a:pt x="0" y="137027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64" r="-23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535</Words>
  <Application>Microsoft Office PowerPoint</Application>
  <PresentationFormat>Custom</PresentationFormat>
  <Paragraphs>110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 Bold</vt:lpstr>
      <vt:lpstr>Calibri</vt:lpstr>
      <vt:lpstr>Arial</vt:lpstr>
      <vt:lpstr>Arial Bold Italics</vt:lpstr>
      <vt:lpstr>Arial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Cab-ppt.pptx</dc:title>
  <cp:lastModifiedBy>Puttoor Yuvaratna Reddy</cp:lastModifiedBy>
  <cp:revision>2</cp:revision>
  <dcterms:created xsi:type="dcterms:W3CDTF">2006-08-16T00:00:00Z</dcterms:created>
  <dcterms:modified xsi:type="dcterms:W3CDTF">2025-10-04T13:58:13Z</dcterms:modified>
  <dc:identifier>DAG01eiDe7M</dc:identifier>
</cp:coreProperties>
</file>

<file path=docProps/thumbnail.jpeg>
</file>